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67" r:id="rId5"/>
    <p:sldId id="259" r:id="rId6"/>
    <p:sldId id="270" r:id="rId7"/>
    <p:sldId id="271" r:id="rId8"/>
    <p:sldId id="260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inlandJune16\UK%20p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Sheet1!$E$5:$E$19</c:f>
              <c:strCache>
                <c:ptCount val="15"/>
                <c:pt idx="0">
                  <c:v>20 ‒ 24</c:v>
                </c:pt>
                <c:pt idx="1">
                  <c:v>25 ‒ 29</c:v>
                </c:pt>
                <c:pt idx="2">
                  <c:v>30 ‒ 34</c:v>
                </c:pt>
                <c:pt idx="3">
                  <c:v>35 ‒ 39</c:v>
                </c:pt>
                <c:pt idx="4">
                  <c:v>40 ‒ 44</c:v>
                </c:pt>
                <c:pt idx="5">
                  <c:v>45 ‒ 49</c:v>
                </c:pt>
                <c:pt idx="6">
                  <c:v>50 ‒ 54</c:v>
                </c:pt>
                <c:pt idx="7">
                  <c:v>55 ‒ 59</c:v>
                </c:pt>
                <c:pt idx="8">
                  <c:v>60 ‒ 64</c:v>
                </c:pt>
                <c:pt idx="9">
                  <c:v>65 ‒ 69</c:v>
                </c:pt>
                <c:pt idx="10">
                  <c:v>70 ‒ 74</c:v>
                </c:pt>
                <c:pt idx="11">
                  <c:v>75 ‒ 79</c:v>
                </c:pt>
                <c:pt idx="12">
                  <c:v>80 ‒ 84</c:v>
                </c:pt>
                <c:pt idx="13">
                  <c:v>85 ‒ 89</c:v>
                </c:pt>
                <c:pt idx="14">
                  <c:v>90 and over</c:v>
                </c:pt>
              </c:strCache>
            </c:strRef>
          </c:cat>
          <c:val>
            <c:numRef>
              <c:f>Sheet1!$J$5:$J$19</c:f>
              <c:numCache>
                <c:formatCode>0.0%</c:formatCode>
                <c:ptCount val="15"/>
                <c:pt idx="0">
                  <c:v>4.0299515940292907E-2</c:v>
                </c:pt>
                <c:pt idx="1">
                  <c:v>4.9573596898266466E-2</c:v>
                </c:pt>
                <c:pt idx="2">
                  <c:v>5.6284783132298996E-2</c:v>
                </c:pt>
                <c:pt idx="3">
                  <c:v>6.6151842560166429E-2</c:v>
                </c:pt>
                <c:pt idx="4">
                  <c:v>8.2826004940776757E-2</c:v>
                </c:pt>
                <c:pt idx="5">
                  <c:v>9.302685454975626E-2</c:v>
                </c:pt>
                <c:pt idx="6">
                  <c:v>9.0775582587492035E-2</c:v>
                </c:pt>
                <c:pt idx="7">
                  <c:v>8.7816232092881488E-2</c:v>
                </c:pt>
                <c:pt idx="8">
                  <c:v>0.10062047459592417</c:v>
                </c:pt>
                <c:pt idx="9">
                  <c:v>8.6171153792866786E-2</c:v>
                </c:pt>
                <c:pt idx="10">
                  <c:v>7.5597721018763442E-2</c:v>
                </c:pt>
                <c:pt idx="11">
                  <c:v>6.5846614246403659E-2</c:v>
                </c:pt>
                <c:pt idx="12">
                  <c:v>5.22946476339477E-2</c:v>
                </c:pt>
                <c:pt idx="13">
                  <c:v>3.4046598473432138E-2</c:v>
                </c:pt>
                <c:pt idx="14">
                  <c:v>1.8668377536730774E-2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0-4E15-ABFE-A95F77BA5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292912"/>
        <c:axId val="450297176"/>
      </c:barChart>
      <c:catAx>
        <c:axId val="45029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297176"/>
        <c:crosses val="autoZero"/>
        <c:auto val="1"/>
        <c:lblAlgn val="ctr"/>
        <c:lblOffset val="100"/>
        <c:noMultiLvlLbl val="0"/>
      </c:catAx>
      <c:valAx>
        <c:axId val="45029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029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BB6D-FF8E-410C-83BC-6FED122B924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D5A2-F88C-4D92-9585-31F8EA7724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9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D5A2-F88C-4D92-9585-31F8EA7724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5757"/>
            <a:ext cx="3699803" cy="7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https://encrypted-tbn1.gstatic.com/images?q=tbn:ANd9GcSadLftnA_4m-2Hy2aZozmYCzDB7mKo13OBZITkUS5qdvO3zMiycA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3"/>
          <a:stretch/>
        </p:blipFill>
        <p:spPr bwMode="auto">
          <a:xfrm>
            <a:off x="4018328" y="6164270"/>
            <a:ext cx="519675" cy="6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nternetforum.fi/sites/internetforum.fi/files/Eduskunta_logo_0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23" y="5894851"/>
            <a:ext cx="3546443" cy="11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647178" y="6135757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Clare Hall</a:t>
            </a:r>
          </a:p>
          <a:p>
            <a:r>
              <a:rPr lang="en-GB" dirty="0"/>
              <a:t>Cambridge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678772" y="6089589"/>
            <a:ext cx="222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Tulevaisuusvaliokunta</a:t>
            </a:r>
            <a:endParaRPr lang="en-GB" dirty="0"/>
          </a:p>
          <a:p>
            <a:r>
              <a:rPr lang="en-GB" dirty="0" err="1"/>
              <a:t>Framtidsutskottet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5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7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9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3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03D0-DC27-419F-AD28-F4BACB122F82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467A-11C0-4571-AD27-2D0ACEA5C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8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b/b4/KingsCollegeChapelW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973"/>
          <a:stretch/>
        </p:blipFill>
        <p:spPr bwMode="auto">
          <a:xfrm>
            <a:off x="0" y="0"/>
            <a:ext cx="12192000" cy="61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eeklogo.com/images/E/eduskunta-logo-1A9B5E805F-seeklogo.com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r="34621" b="53719"/>
          <a:stretch/>
        </p:blipFill>
        <p:spPr bwMode="auto">
          <a:xfrm>
            <a:off x="13680147" y="12632141"/>
            <a:ext cx="633047" cy="5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0" y="955418"/>
            <a:ext cx="8806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Professor David Cope</a:t>
            </a:r>
          </a:p>
          <a:p>
            <a:pPr algn="ctr"/>
            <a:r>
              <a:rPr lang="en-GB" sz="6000" b="1" dirty="0"/>
              <a:t>Foundation Fellow</a:t>
            </a:r>
          </a:p>
          <a:p>
            <a:pPr algn="ctr"/>
            <a:r>
              <a:rPr lang="en-GB" sz="6000" b="1" dirty="0"/>
              <a:t>Clare Hall</a:t>
            </a:r>
          </a:p>
          <a:p>
            <a:pPr algn="ctr"/>
            <a:r>
              <a:rPr lang="en-GB" sz="6000" b="1" dirty="0"/>
              <a:t>University of Cambridge</a:t>
            </a:r>
          </a:p>
        </p:txBody>
      </p:sp>
    </p:spTree>
    <p:extLst>
      <p:ext uri="{BB962C8B-B14F-4D97-AF65-F5344CB8AC3E}">
        <p14:creationId xmlns:p14="http://schemas.microsoft.com/office/powerpoint/2010/main" val="102067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Me\Pictures\2016-04-10 label\label 001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597" r="50519" b="72129"/>
          <a:stretch/>
        </p:blipFill>
        <p:spPr bwMode="auto">
          <a:xfrm>
            <a:off x="0" y="1"/>
            <a:ext cx="12192000" cy="3803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Me\Pictures\2016-04-10 label\label 001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27853" r="50519" b="66295"/>
          <a:stretch/>
        </p:blipFill>
        <p:spPr bwMode="auto">
          <a:xfrm>
            <a:off x="0" y="3803374"/>
            <a:ext cx="12192000" cy="2073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8609" y="4831307"/>
            <a:ext cx="681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42811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1868" t="10302" r="70787" b="21770"/>
          <a:stretch/>
        </p:blipFill>
        <p:spPr bwMode="auto">
          <a:xfrm>
            <a:off x="4589234" y="232229"/>
            <a:ext cx="2171700" cy="5690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43" y="3337840"/>
            <a:ext cx="7540283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800" b="1" dirty="0"/>
              <a:t>Responsibility</a:t>
            </a:r>
            <a:r>
              <a:rPr lang="en-GB" sz="5600" b="1" dirty="0"/>
              <a:t> TO</a:t>
            </a:r>
          </a:p>
          <a:p>
            <a:pPr algn="ctr"/>
            <a:r>
              <a:rPr lang="en-GB" sz="5600" b="1" dirty="0"/>
              <a:t>And Responsibility FOR</a:t>
            </a:r>
          </a:p>
          <a:p>
            <a:pPr algn="ctr"/>
            <a:r>
              <a:rPr lang="en-GB" sz="5600" b="1" dirty="0"/>
              <a:t>The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1657" y="667657"/>
            <a:ext cx="447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Statue of “Future” in the plenary chamber of </a:t>
            </a:r>
            <a:r>
              <a:rPr lang="en-GB" dirty="0" err="1"/>
              <a:t>Eduskunta</a:t>
            </a:r>
            <a:r>
              <a:rPr lang="en-GB" dirty="0"/>
              <a:t>, by </a:t>
            </a:r>
            <a:r>
              <a:rPr lang="en-GB" b="1" dirty="0" err="1"/>
              <a:t>Wäinö</a:t>
            </a:r>
            <a:r>
              <a:rPr lang="en-GB" b="1" dirty="0"/>
              <a:t> </a:t>
            </a:r>
            <a:r>
              <a:rPr lang="en-GB" b="1" dirty="0" err="1"/>
              <a:t>Aaltonen</a:t>
            </a:r>
            <a:r>
              <a:rPr lang="en-GB" b="1" dirty="0"/>
              <a:t>.  </a:t>
            </a:r>
            <a:r>
              <a:rPr lang="en-GB" dirty="0"/>
              <a:t>It is the central of five statues that face members of the Finnish parliament in the chamber.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55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09" y="1822026"/>
            <a:ext cx="9282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Responsibility TO:  	Facilitative</a:t>
            </a:r>
          </a:p>
          <a:p>
            <a:r>
              <a:rPr lang="en-GB" sz="4000" b="1" dirty="0"/>
              <a:t>Responsibility FOR:	Normative</a:t>
            </a: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5963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88993"/>
              </p:ext>
            </p:extLst>
          </p:nvPr>
        </p:nvGraphicFramePr>
        <p:xfrm>
          <a:off x="971550" y="0"/>
          <a:ext cx="7777163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3" imgW="6961680" imgH="8745120" progId="Visio.Drawing.5">
                  <p:embed/>
                </p:oleObj>
              </mc:Choice>
              <mc:Fallback>
                <p:oleObj name="VISIO" r:id="rId3" imgW="6961680" imgH="8745120" progId="Visio.Drawing.5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7777163" cy="546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2538" y="280988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28888" y="342900"/>
            <a:ext cx="371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28888" y="985838"/>
            <a:ext cx="447675" cy="4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38363" y="527566"/>
            <a:ext cx="352425" cy="563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38363" y="1204913"/>
            <a:ext cx="352425" cy="366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05600" y="5462588"/>
            <a:ext cx="1819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0225" y="527566"/>
            <a:ext cx="533400" cy="458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295525" y="280988"/>
            <a:ext cx="233363" cy="13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2402681" y="5098257"/>
            <a:ext cx="209550" cy="2428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9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word-power.co.uk/images/product_images/9780333666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72" y="0"/>
            <a:ext cx="3601722" cy="60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6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ulation pyramid of Fin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0" y="345688"/>
            <a:ext cx="10091853" cy="562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68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75407"/>
              </p:ext>
            </p:extLst>
          </p:nvPr>
        </p:nvGraphicFramePr>
        <p:xfrm>
          <a:off x="1568741" y="2057400"/>
          <a:ext cx="93872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526249" y="778080"/>
            <a:ext cx="6468384" cy="8724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UK  – Adults - % of Total Population’s “Years of Life Experience” in Five Year Age Groups,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62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6693"/>
            <a:ext cx="9144000" cy="83269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236766" cy="16855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98296" y="2226365"/>
            <a:ext cx="2332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owl of Minerva takes its flight only when the shades of night are gathering.</a:t>
            </a:r>
          </a:p>
          <a:p>
            <a:endParaRPr lang="en-GB" dirty="0"/>
          </a:p>
          <a:p>
            <a:r>
              <a:rPr lang="en-GB" dirty="0"/>
              <a:t>G.W.F. Hegel, Philosophy of Right (1820)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038"/>
            <a:ext cx="3955838" cy="58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mundBurke1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23" y="157019"/>
            <a:ext cx="4829813" cy="57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6073" y="2770910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Edmund Burke 1729-1797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756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Z3KAZQXCTMCE-4247-56</_dlc_DocId>
    <_dlc_DocIdUrl xmlns="a0c7317f-dcb9-485d-84da-bf6fec3725ca">
      <Url>https://sisalto.eduskunta.fi/FI/naineduskuntatoimii/julkaisut/aineistot/_layouts/15/DocIdRedir.aspx?ID=Z3KAZQXCTMCE-4247-56</Url>
      <Description>Z3KAZQXCTMCE-4247-56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9F9833D4C6D3D4E9455BA4A6DEA868D" ma:contentTypeVersion="1" ma:contentTypeDescription="Luo uusi asiakirja." ma:contentTypeScope="" ma:versionID="8b11c2e49929ab2fa9207fa4f1984b60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3d5810f1b070a81138a65c2d94969037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8356B-B3DF-49E2-8E52-727E2CB56817}"/>
</file>

<file path=customXml/itemProps2.xml><?xml version="1.0" encoding="utf-8"?>
<ds:datastoreItem xmlns:ds="http://schemas.openxmlformats.org/officeDocument/2006/customXml" ds:itemID="{0E89CDD0-8950-4CE5-AEBE-374D7F14EB3D}"/>
</file>

<file path=customXml/itemProps3.xml><?xml version="1.0" encoding="utf-8"?>
<ds:datastoreItem xmlns:ds="http://schemas.openxmlformats.org/officeDocument/2006/customXml" ds:itemID="{6923E1E0-5262-4766-9205-ADEBC048233A}"/>
</file>

<file path=customXml/itemProps4.xml><?xml version="1.0" encoding="utf-8"?>
<ds:datastoreItem xmlns:ds="http://schemas.openxmlformats.org/officeDocument/2006/customXml" ds:itemID="{E92AB8B3-DC94-4A10-98F8-7A3A2D7FAF0E}"/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109</Words>
  <Application>Microsoft Office PowerPoint</Application>
  <PresentationFormat>Laajakuva</PresentationFormat>
  <Paragraphs>17</Paragraphs>
  <Slides>10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VISIO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Hyrri Kristina</cp:lastModifiedBy>
  <cp:revision>47</cp:revision>
  <dcterms:created xsi:type="dcterms:W3CDTF">2016-03-27T06:03:17Z</dcterms:created>
  <dcterms:modified xsi:type="dcterms:W3CDTF">2016-06-06T10:35:23Z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0x01010029F9833D4C6D3D4E9455BA4A6DEA868D</vt:lpwstr>
  </property>
  <property fmtid="{D5CDD505-2E9C-101B-9397-08002B2CF9AE}" pid="3" name="_dlc_DocIdItemGuid">
    <vt:lpwstr>7bd1c53d-8a09-4b1c-88e0-b2d0d1cefca6</vt:lpwstr>
  </property>
</Properties>
</file>